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 snapToObjects="1">
      <p:cViewPr varScale="1">
        <p:scale>
          <a:sx n="120" d="100"/>
          <a:sy n="120" d="100"/>
        </p:scale>
        <p:origin x="448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713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1645920"/>
            <a:ext cx="91440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0078D4"/>
                </a:solidFill>
                <a:latin typeface="Calibri"/>
              </a:rPr>
              <a:t>MICROSOFT 365 COPILOT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03120"/>
            <a:ext cx="91440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 i="0">
                <a:solidFill>
                  <a:srgbClr val="FFFFFF"/>
                </a:solidFill>
                <a:latin typeface="Calibri Light"/>
              </a:rPr>
              <a:t>Microsoft Copilot
&amp; SharePoint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4114800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7BA4CC"/>
                </a:solidFill>
                <a:latin typeface="Calibri Light"/>
              </a:rPr>
              <a:t>Smarter Document Discovery Through AI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4754880"/>
            <a:ext cx="11064240" cy="38100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40080" y="5120640"/>
            <a:ext cx="2651760" cy="365760"/>
          </a:xfrm>
          <a:prstGeom prst="rect">
            <a:avLst/>
          </a:prstGeom>
          <a:solidFill>
            <a:srgbClr val="0F20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77240" y="5138928"/>
            <a:ext cx="23774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078D4"/>
                </a:solidFill>
                <a:latin typeface="Calibri"/>
              </a:rPr>
              <a:t>Built-in Intelligence</a:t>
            </a:r>
          </a:p>
        </p:txBody>
      </p:sp>
      <p:sp>
        <p:nvSpPr>
          <p:cNvPr id="10" name="Rectangle 9"/>
          <p:cNvSpPr/>
          <p:nvPr/>
        </p:nvSpPr>
        <p:spPr>
          <a:xfrm>
            <a:off x="3566160" y="5120640"/>
            <a:ext cx="2651760" cy="365760"/>
          </a:xfrm>
          <a:prstGeom prst="rect">
            <a:avLst/>
          </a:prstGeom>
          <a:solidFill>
            <a:srgbClr val="0F20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703320" y="5138928"/>
            <a:ext cx="23774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078D4"/>
                </a:solidFill>
                <a:latin typeface="Calibri"/>
              </a:rPr>
              <a:t>Custom Interfaces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92240" y="5120640"/>
            <a:ext cx="2651760" cy="365760"/>
          </a:xfrm>
          <a:prstGeom prst="rect">
            <a:avLst/>
          </a:prstGeom>
          <a:solidFill>
            <a:srgbClr val="0F20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629400" y="5138928"/>
            <a:ext cx="23774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078D4"/>
                </a:solidFill>
                <a:latin typeface="Calibri"/>
              </a:rPr>
              <a:t>AI-Powered Search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713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256032"/>
            <a:ext cx="54864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078D4"/>
                </a:solidFill>
                <a:latin typeface="Calibri"/>
              </a:rPr>
              <a:t>THE CHALLENGE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02920"/>
            <a:ext cx="110642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 i="0">
                <a:solidFill>
                  <a:srgbClr val="EEF2FF"/>
                </a:solidFill>
                <a:latin typeface="Calibri Light"/>
              </a:rPr>
              <a:t>The Document Discovery Problem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97280"/>
            <a:ext cx="11064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7BA4CC"/>
                </a:solidFill>
                <a:latin typeface="Calibri"/>
              </a:rPr>
              <a:t>Finding the right information costs organizations millions in lost productivity.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00200"/>
            <a:ext cx="11064240" cy="38100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94360" y="1828800"/>
            <a:ext cx="3383280" cy="3291840"/>
          </a:xfrm>
          <a:prstGeom prst="rect">
            <a:avLst/>
          </a:prstGeom>
          <a:solidFill>
            <a:srgbClr val="0F20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31520" y="2103120"/>
            <a:ext cx="31089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5200" b="1" i="0">
                <a:solidFill>
                  <a:srgbClr val="0078D4"/>
                </a:solidFill>
                <a:latin typeface="Calibri Light"/>
              </a:rPr>
              <a:t>1.8 hrs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200400"/>
            <a:ext cx="3108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Calibri"/>
              </a:rPr>
              <a:t>Lost Every Day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3749040"/>
            <a:ext cx="310896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7BA4CC"/>
                </a:solidFill>
                <a:latin typeface="Calibri"/>
              </a:rPr>
              <a:t>Average time employees spend searching for documents and information per workday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407408" y="1828800"/>
            <a:ext cx="3383280" cy="3291840"/>
          </a:xfrm>
          <a:prstGeom prst="rect">
            <a:avLst/>
          </a:prstGeom>
          <a:solidFill>
            <a:srgbClr val="0F20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44568" y="2103120"/>
            <a:ext cx="31089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5200" b="1" i="0">
                <a:solidFill>
                  <a:srgbClr val="0078D4"/>
                </a:solidFill>
                <a:latin typeface="Calibri Light"/>
              </a:rPr>
              <a:t>83%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4568" y="3200400"/>
            <a:ext cx="3108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Calibri"/>
              </a:rPr>
              <a:t>Recreate Existing Docs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44568" y="3749040"/>
            <a:ext cx="310896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7BA4CC"/>
                </a:solidFill>
                <a:latin typeface="Calibri"/>
              </a:rPr>
              <a:t>of employees recreate documents that already exist somewhere in the organization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220456" y="1828800"/>
            <a:ext cx="3383280" cy="3291840"/>
          </a:xfrm>
          <a:prstGeom prst="rect">
            <a:avLst/>
          </a:prstGeom>
          <a:solidFill>
            <a:srgbClr val="0F20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357616" y="2103120"/>
            <a:ext cx="31089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5200" b="1" i="0">
                <a:solidFill>
                  <a:srgbClr val="0078D4"/>
                </a:solidFill>
                <a:latin typeface="Calibri Light"/>
              </a:rPr>
              <a:t>90%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57616" y="3200400"/>
            <a:ext cx="3108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Calibri"/>
              </a:rPr>
              <a:t>Unstructured Data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57616" y="3749040"/>
            <a:ext cx="310896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7BA4CC"/>
                </a:solidFill>
                <a:latin typeface="Calibri"/>
              </a:rPr>
              <a:t>of enterprise data is unstructured and difficult to find, classify, or act on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94360" y="5303520"/>
            <a:ext cx="10972800" cy="457200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94360" y="5330952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Calibri"/>
              </a:rPr>
              <a:t>AI changes this — permanently.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713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256032"/>
            <a:ext cx="54864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078D4"/>
                </a:solidFill>
                <a:latin typeface="Calibri"/>
              </a:rPr>
              <a:t>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02920"/>
            <a:ext cx="110642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 i="0">
                <a:solidFill>
                  <a:srgbClr val="EEF2FF"/>
                </a:solidFill>
                <a:latin typeface="Calibri Light"/>
              </a:rPr>
              <a:t>What is Copilot in SharePoint?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97280"/>
            <a:ext cx="11064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7BA4CC"/>
                </a:solidFill>
                <a:latin typeface="Calibri"/>
              </a:rPr>
              <a:t>Microsoft 365 Copilot brings generative AI directly into your SharePoint environment.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00200"/>
            <a:ext cx="11064240" cy="38100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94360" y="1828800"/>
            <a:ext cx="10881360" cy="685800"/>
          </a:xfrm>
          <a:prstGeom prst="rect">
            <a:avLst/>
          </a:prstGeom>
          <a:solidFill>
            <a:srgbClr val="0F20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60" y="1993392"/>
            <a:ext cx="457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0" i="0">
                <a:solidFill>
                  <a:srgbClr val="EEF2FF"/>
                </a:solidFill>
                <a:latin typeface="Calibri"/>
              </a:rPr>
              <a:t>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17320" y="2011680"/>
            <a:ext cx="97840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EEF2FF"/>
                </a:solidFill>
                <a:latin typeface="Calibri"/>
              </a:rPr>
              <a:t>Summarize long documents in seconds — get the key takeaways without reading every page</a:t>
            </a:r>
          </a:p>
        </p:txBody>
      </p:sp>
      <p:sp>
        <p:nvSpPr>
          <p:cNvPr id="10" name="Rectangle 9"/>
          <p:cNvSpPr/>
          <p:nvPr/>
        </p:nvSpPr>
        <p:spPr>
          <a:xfrm>
            <a:off x="594360" y="2670048"/>
            <a:ext cx="10881360" cy="685800"/>
          </a:xfrm>
          <a:prstGeom prst="rect">
            <a:avLst/>
          </a:prstGeom>
          <a:solidFill>
            <a:srgbClr val="0F20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2960" y="2834640"/>
            <a:ext cx="457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0" i="0">
                <a:solidFill>
                  <a:srgbClr val="EEF2FF"/>
                </a:solidFill>
                <a:latin typeface="Calibri"/>
              </a:rPr>
              <a:t>💬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20" y="2852928"/>
            <a:ext cx="97840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EEF2FF"/>
                </a:solidFill>
                <a:latin typeface="Calibri"/>
              </a:rPr>
              <a:t>Answer natural language questions about document content and site information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4360" y="3511296"/>
            <a:ext cx="10881360" cy="685800"/>
          </a:xfrm>
          <a:prstGeom prst="rect">
            <a:avLst/>
          </a:prstGeom>
          <a:solidFill>
            <a:srgbClr val="0F20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2960" y="3675888"/>
            <a:ext cx="457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0" i="0">
                <a:solidFill>
                  <a:srgbClr val="EEF2FF"/>
                </a:solidFill>
                <a:latin typeface="Calibri"/>
              </a:rPr>
              <a:t>✏️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17320" y="3694176"/>
            <a:ext cx="97840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EEF2FF"/>
                </a:solidFill>
                <a:latin typeface="Calibri"/>
              </a:rPr>
              <a:t>Generate new content drafts automatically from your existing files and knowledge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94360" y="4352544"/>
            <a:ext cx="10881360" cy="685800"/>
          </a:xfrm>
          <a:prstGeom prst="rect">
            <a:avLst/>
          </a:prstGeom>
          <a:solidFill>
            <a:srgbClr val="0F20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2960" y="4517136"/>
            <a:ext cx="457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0" i="0">
                <a:solidFill>
                  <a:srgbClr val="EEF2FF"/>
                </a:solidFill>
                <a:latin typeface="Calibri"/>
              </a:rPr>
              <a:t>🔍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17320" y="4535424"/>
            <a:ext cx="97840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EEF2FF"/>
                </a:solidFill>
                <a:latin typeface="Calibri"/>
              </a:rPr>
              <a:t>Surface relevant documents contextually as you work — without searching manually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94360" y="5193792"/>
            <a:ext cx="10881360" cy="685800"/>
          </a:xfrm>
          <a:prstGeom prst="rect">
            <a:avLst/>
          </a:prstGeom>
          <a:solidFill>
            <a:srgbClr val="0F20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22960" y="5358384"/>
            <a:ext cx="457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0" i="0">
                <a:solidFill>
                  <a:srgbClr val="EEF2FF"/>
                </a:solidFill>
                <a:latin typeface="Calibri"/>
              </a:rPr>
              <a:t>🧠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17320" y="5376672"/>
            <a:ext cx="97840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EEF2FF"/>
                </a:solidFill>
                <a:latin typeface="Calibri"/>
              </a:rPr>
              <a:t>Understand meaning, intent, and context — not just exact keyword matches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713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256032"/>
            <a:ext cx="54864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078D4"/>
                </a:solidFill>
                <a:latin typeface="Calibri"/>
              </a:rPr>
              <a:t>BUILT-IN FEATURES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02920"/>
            <a:ext cx="110642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 i="0">
                <a:solidFill>
                  <a:srgbClr val="EEF2FF"/>
                </a:solidFill>
                <a:latin typeface="Calibri Light"/>
              </a:rPr>
              <a:t>Built-In Copilot Capabilities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97280"/>
            <a:ext cx="11064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7BA4CC"/>
                </a:solidFill>
                <a:latin typeface="Calibri"/>
              </a:rPr>
              <a:t>Available today in Microsoft 365 — no custom development required.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00200"/>
            <a:ext cx="11064240" cy="38100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94360" y="1874519"/>
            <a:ext cx="3657600" cy="2011680"/>
          </a:xfrm>
          <a:prstGeom prst="rect">
            <a:avLst/>
          </a:prstGeom>
          <a:solidFill>
            <a:srgbClr val="0F20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31520" y="2057399"/>
            <a:ext cx="548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0" i="0">
                <a:solidFill>
                  <a:srgbClr val="EEF2FF"/>
                </a:solidFill>
                <a:latin typeface="Calibri"/>
              </a:rPr>
              <a:t>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103119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078D4"/>
                </a:solidFill>
                <a:latin typeface="Calibri"/>
              </a:rPr>
              <a:t>Document Summarization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624327"/>
            <a:ext cx="33832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7BA4CC"/>
                </a:solidFill>
                <a:latin typeface="Calibri"/>
              </a:rPr>
              <a:t>Instantly distill long files into key takeaways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0" y="1874519"/>
            <a:ext cx="3657600" cy="2011680"/>
          </a:xfrm>
          <a:prstGeom prst="rect">
            <a:avLst/>
          </a:prstGeom>
          <a:solidFill>
            <a:srgbClr val="0F20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709160" y="2057399"/>
            <a:ext cx="548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0" i="0">
                <a:solidFill>
                  <a:srgbClr val="EEF2FF"/>
                </a:solidFill>
                <a:latin typeface="Calibri"/>
              </a:rPr>
              <a:t>💬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03520" y="2103119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078D4"/>
                </a:solidFill>
                <a:latin typeface="Calibri"/>
              </a:rPr>
              <a:t>Copilot Chat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09160" y="2624327"/>
            <a:ext cx="33832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7BA4CC"/>
                </a:solidFill>
                <a:latin typeface="Calibri"/>
              </a:rPr>
              <a:t>Ask questions about any document or site in natural language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549640" y="1874519"/>
            <a:ext cx="3657600" cy="2011680"/>
          </a:xfrm>
          <a:prstGeom prst="rect">
            <a:avLst/>
          </a:prstGeom>
          <a:solidFill>
            <a:srgbClr val="0F20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686800" y="2057399"/>
            <a:ext cx="548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0" i="0">
                <a:solidFill>
                  <a:srgbClr val="EEF2FF"/>
                </a:solidFill>
                <a:latin typeface="Calibri"/>
              </a:rPr>
              <a:t>🖊️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81160" y="2103119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078D4"/>
                </a:solidFill>
                <a:latin typeface="Calibri"/>
              </a:rPr>
              <a:t>Page Generation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6800" y="2624327"/>
            <a:ext cx="33832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7BA4CC"/>
                </a:solidFill>
                <a:latin typeface="Calibri"/>
              </a:rPr>
              <a:t>Create SharePoint pages from a simple prompt in seconds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94360" y="4142231"/>
            <a:ext cx="3657600" cy="2011680"/>
          </a:xfrm>
          <a:prstGeom prst="rect">
            <a:avLst/>
          </a:prstGeom>
          <a:solidFill>
            <a:srgbClr val="0F20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31520" y="4325111"/>
            <a:ext cx="548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0" i="0">
                <a:solidFill>
                  <a:srgbClr val="EEF2FF"/>
                </a:solidFill>
                <a:latin typeface="Calibri"/>
              </a:rPr>
              <a:t>🎙️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25880" y="4370831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078D4"/>
                </a:solidFill>
                <a:latin typeface="Calibri"/>
              </a:rPr>
              <a:t>Meeting Recap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520" y="4892039"/>
            <a:ext cx="33832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7BA4CC"/>
                </a:solidFill>
                <a:latin typeface="Calibri"/>
              </a:rPr>
              <a:t>Pull Teams meeting notes directly into SharePoint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0" y="4142231"/>
            <a:ext cx="3657600" cy="2011680"/>
          </a:xfrm>
          <a:prstGeom prst="rect">
            <a:avLst/>
          </a:prstGeom>
          <a:solidFill>
            <a:srgbClr val="0F20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709160" y="4325111"/>
            <a:ext cx="548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0" i="0">
                <a:solidFill>
                  <a:srgbClr val="EEF2FF"/>
                </a:solidFill>
                <a:latin typeface="Calibri"/>
              </a:rPr>
              <a:t>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303520" y="4370831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078D4"/>
                </a:solidFill>
                <a:latin typeface="Calibri"/>
              </a:rPr>
              <a:t>File Q&amp;A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709160" y="4892039"/>
            <a:ext cx="33832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7BA4CC"/>
                </a:solidFill>
                <a:latin typeface="Calibri"/>
              </a:rPr>
              <a:t>Get answers from PDFs, Word docs, and PowerPoints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549640" y="4142231"/>
            <a:ext cx="3657600" cy="2011680"/>
          </a:xfrm>
          <a:prstGeom prst="rect">
            <a:avLst/>
          </a:prstGeom>
          <a:solidFill>
            <a:srgbClr val="0F20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686800" y="4325111"/>
            <a:ext cx="548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0" i="0">
                <a:solidFill>
                  <a:srgbClr val="EEF2FF"/>
                </a:solidFill>
                <a:latin typeface="Calibri"/>
              </a:rPr>
              <a:t>🔗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281160" y="4370831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078D4"/>
                </a:solidFill>
                <a:latin typeface="Calibri"/>
              </a:rPr>
              <a:t>Content Suggestions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686800" y="4892039"/>
            <a:ext cx="33832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7BA4CC"/>
                </a:solidFill>
                <a:latin typeface="Calibri"/>
              </a:rPr>
              <a:t>AI-recommended related documents as you work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713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256032"/>
            <a:ext cx="54864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078D4"/>
                </a:solidFill>
                <a:latin typeface="Calibri"/>
              </a:rPr>
              <a:t>AI-POWERED SEARCH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02920"/>
            <a:ext cx="110642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 i="0">
                <a:solidFill>
                  <a:srgbClr val="EEF2FF"/>
                </a:solidFill>
                <a:latin typeface="Calibri Light"/>
              </a:rPr>
              <a:t>AI Search vs. Traditional Search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188720"/>
            <a:ext cx="11064240" cy="38100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57200" y="1417320"/>
            <a:ext cx="5303520" cy="4846320"/>
          </a:xfrm>
          <a:prstGeom prst="rect">
            <a:avLst/>
          </a:prstGeom>
          <a:solidFill>
            <a:srgbClr val="1A08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355080" y="1417320"/>
            <a:ext cx="5303520" cy="4846320"/>
          </a:xfrm>
          <a:prstGeom prst="rect">
            <a:avLst/>
          </a:prstGeom>
          <a:solidFill>
            <a:srgbClr val="0418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94360" y="1600200"/>
            <a:ext cx="5029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F4444"/>
                </a:solidFill>
                <a:latin typeface="Calibri"/>
              </a:rPr>
              <a:t>Traditional Keyword Search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92240" y="1600200"/>
            <a:ext cx="5029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22C55E"/>
                </a:solidFill>
                <a:latin typeface="Calibri"/>
              </a:rPr>
              <a:t>Microsoft AI Search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167128"/>
            <a:ext cx="5029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EEF2FF"/>
                </a:solidFill>
                <a:latin typeface="Calibri"/>
              </a:rPr>
              <a:t>✗  Requires exact keyword match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2788920"/>
            <a:ext cx="5029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EEF2FF"/>
                </a:solidFill>
                <a:latin typeface="Calibri"/>
              </a:rPr>
              <a:t>✗  No understanding of user intent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3410712"/>
            <a:ext cx="5029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EEF2FF"/>
                </a:solidFill>
                <a:latin typeface="Calibri"/>
              </a:rPr>
              <a:t>✗  Returns irrelevant results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4032504"/>
            <a:ext cx="5029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EEF2FF"/>
                </a:solidFill>
                <a:latin typeface="Calibri"/>
              </a:rPr>
              <a:t>✗  Misses synonyms and acronyms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654296"/>
            <a:ext cx="5029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EEF2FF"/>
                </a:solidFill>
                <a:latin typeface="Calibri"/>
              </a:rPr>
              <a:t>✗  No ranking by relevance or role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5276088"/>
            <a:ext cx="5029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EEF2FF"/>
                </a:solidFill>
                <a:latin typeface="Calibri"/>
              </a:rPr>
              <a:t>✗  Cannot learn from behavior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92240" y="2167128"/>
            <a:ext cx="5029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EEF2FF"/>
                </a:solidFill>
                <a:latin typeface="Calibri"/>
              </a:rPr>
              <a:t>✓  Understands natural language queries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92240" y="2788920"/>
            <a:ext cx="5029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EEF2FF"/>
                </a:solidFill>
                <a:latin typeface="Calibri"/>
              </a:rPr>
              <a:t>✓  Semantic understanding of content meaning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92240" y="3410712"/>
            <a:ext cx="5029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EEF2FF"/>
                </a:solidFill>
                <a:latin typeface="Calibri"/>
              </a:rPr>
              <a:t>✓  Personalized results by role &amp; history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92240" y="4032504"/>
            <a:ext cx="5029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EEF2FF"/>
                </a:solidFill>
                <a:latin typeface="Calibri"/>
              </a:rPr>
              <a:t>✓  Surfaces docs you didn't know to look for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4654296"/>
            <a:ext cx="5029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EEF2FF"/>
                </a:solidFill>
                <a:latin typeface="Calibri"/>
              </a:rPr>
              <a:t>✓  Learns and improves from behavior over time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92240" y="5276088"/>
            <a:ext cx="5029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EEF2FF"/>
                </a:solidFill>
                <a:latin typeface="Calibri"/>
              </a:rPr>
              <a:t>✓  Integrates with Copilot for full context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733288" y="3520440"/>
            <a:ext cx="749808" cy="566928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733288" y="3538728"/>
            <a:ext cx="74980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Calibri"/>
              </a:rPr>
              <a:t>VS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57200" y="6446520"/>
            <a:ext cx="11247120" cy="320040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457200" y="6464808"/>
            <a:ext cx="112471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Semantic AI search reduces document discovery time by up to 35%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713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256032"/>
            <a:ext cx="54864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078D4"/>
                </a:solidFill>
                <a:latin typeface="Calibri"/>
              </a:rPr>
              <a:t>METADATA AUTOMATION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02920"/>
            <a:ext cx="110642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 i="0">
                <a:solidFill>
                  <a:srgbClr val="EEF2FF"/>
                </a:solidFill>
                <a:latin typeface="Calibri Light"/>
              </a:rPr>
              <a:t>Automatic Metadata Enrichment with AI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97280"/>
            <a:ext cx="11064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7BA4CC"/>
                </a:solidFill>
                <a:latin typeface="Calibri"/>
              </a:rPr>
              <a:t>Stop relying on users to tag documents — let AI do it automatically.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00200"/>
            <a:ext cx="11064240" cy="38100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02920" y="1828800"/>
            <a:ext cx="2011680" cy="3108960"/>
          </a:xfrm>
          <a:prstGeom prst="rect">
            <a:avLst/>
          </a:prstGeom>
          <a:solidFill>
            <a:srgbClr val="0F20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124712" y="1572768"/>
            <a:ext cx="749808" cy="502920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24712" y="1591056"/>
            <a:ext cx="74980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103120"/>
            <a:ext cx="1828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0078D4"/>
                </a:solidFill>
                <a:latin typeface="Calibri"/>
              </a:rPr>
              <a:t>Document
Uploaded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2648" y="2880360"/>
            <a:ext cx="1792224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7BA4CC"/>
                </a:solidFill>
                <a:latin typeface="Calibri"/>
              </a:rPr>
              <a:t>User uploads or creates a file in SharePoint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14600" y="3108960"/>
            <a:ext cx="329184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i="0">
                <a:solidFill>
                  <a:srgbClr val="0078D4"/>
                </a:solidFill>
                <a:latin typeface="Calibri"/>
              </a:rPr>
              <a:t>→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843784" y="1828800"/>
            <a:ext cx="2011680" cy="3108960"/>
          </a:xfrm>
          <a:prstGeom prst="rect">
            <a:avLst/>
          </a:prstGeom>
          <a:solidFill>
            <a:srgbClr val="0F20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3465576" y="1572768"/>
            <a:ext cx="749808" cy="502920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465576" y="1591056"/>
            <a:ext cx="74980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35224" y="2103120"/>
            <a:ext cx="1828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0078D4"/>
                </a:solidFill>
                <a:latin typeface="Calibri"/>
              </a:rPr>
              <a:t>AI Content
Analysis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53512" y="2880360"/>
            <a:ext cx="1792224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7BA4CC"/>
                </a:solidFill>
                <a:latin typeface="Calibri"/>
              </a:rPr>
              <a:t>Copilot reads and understands document structure and content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55464" y="3108960"/>
            <a:ext cx="329184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i="0">
                <a:solidFill>
                  <a:srgbClr val="0078D4"/>
                </a:solidFill>
                <a:latin typeface="Calibri"/>
              </a:rPr>
              <a:t>→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184648" y="1828800"/>
            <a:ext cx="2011680" cy="3108960"/>
          </a:xfrm>
          <a:prstGeom prst="rect">
            <a:avLst/>
          </a:prstGeom>
          <a:solidFill>
            <a:srgbClr val="0F20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5806440" y="1572768"/>
            <a:ext cx="749808" cy="502920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806440" y="1591056"/>
            <a:ext cx="74980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276088" y="2103120"/>
            <a:ext cx="1828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0078D4"/>
                </a:solidFill>
                <a:latin typeface="Calibri"/>
              </a:rPr>
              <a:t>Metadata
Extraction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294376" y="2880360"/>
            <a:ext cx="1792224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7BA4CC"/>
                </a:solidFill>
                <a:latin typeface="Calibri"/>
              </a:rPr>
              <a:t>Auto-extracts: type, project, department, date, key topics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96328" y="3108960"/>
            <a:ext cx="329184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i="0">
                <a:solidFill>
                  <a:srgbClr val="0078D4"/>
                </a:solidFill>
                <a:latin typeface="Calibri"/>
              </a:rPr>
              <a:t>→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525512" y="1828800"/>
            <a:ext cx="2011680" cy="3108960"/>
          </a:xfrm>
          <a:prstGeom prst="rect">
            <a:avLst/>
          </a:prstGeom>
          <a:solidFill>
            <a:srgbClr val="0F20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8147304" y="1572768"/>
            <a:ext cx="749808" cy="502920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147304" y="1591056"/>
            <a:ext cx="74980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16952" y="2103120"/>
            <a:ext cx="1828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0078D4"/>
                </a:solidFill>
                <a:latin typeface="Calibri"/>
              </a:rPr>
              <a:t>Taxonomy
Mapping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35240" y="2880360"/>
            <a:ext cx="1792224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7BA4CC"/>
                </a:solidFill>
                <a:latin typeface="Calibri"/>
              </a:rPr>
              <a:t>Maps values to your organization's managed metadata term store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537192" y="3108960"/>
            <a:ext cx="329184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i="0">
                <a:solidFill>
                  <a:srgbClr val="0078D4"/>
                </a:solidFill>
                <a:latin typeface="Calibri"/>
              </a:rPr>
              <a:t>→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866376" y="1828800"/>
            <a:ext cx="2011680" cy="3108960"/>
          </a:xfrm>
          <a:prstGeom prst="rect">
            <a:avLst/>
          </a:prstGeom>
          <a:solidFill>
            <a:srgbClr val="0F20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10488168" y="1572768"/>
            <a:ext cx="749808" cy="502920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10488168" y="1591056"/>
            <a:ext cx="74980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957816" y="2103120"/>
            <a:ext cx="1828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0078D4"/>
                </a:solidFill>
                <a:latin typeface="Calibri"/>
              </a:rPr>
              <a:t>Enriched &amp;
Discoverable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976104" y="2880360"/>
            <a:ext cx="1792224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7BA4CC"/>
                </a:solidFill>
                <a:latin typeface="Calibri"/>
              </a:rPr>
              <a:t>File is fully tagged and surfaceable in search and Copilot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02920" y="5166360"/>
            <a:ext cx="11155680" cy="475488"/>
          </a:xfrm>
          <a:prstGeom prst="rect">
            <a:avLst/>
          </a:prstGeom>
          <a:solidFill>
            <a:srgbClr val="004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502920" y="5193792"/>
            <a:ext cx="1115568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</a:rPr>
              <a:t>Result: 10× more documents correctly tagged — at zero manual effort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02A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256032"/>
            <a:ext cx="54864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078D4"/>
                </a:solidFill>
                <a:latin typeface="Calibri"/>
              </a:rPr>
              <a:t>COPILOT STUDIO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02920"/>
            <a:ext cx="110642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 i="0">
                <a:solidFill>
                  <a:srgbClr val="EEF2FF"/>
                </a:solidFill>
                <a:latin typeface="Calibri Light"/>
              </a:rPr>
              <a:t>Build Custom Copilot Experiences with Copilot Studio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97280"/>
            <a:ext cx="11064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7BA4CC"/>
                </a:solidFill>
                <a:latin typeface="Calibri"/>
              </a:rPr>
              <a:t>Go beyond built-in Copilot — create purpose-built AI agents tailored to your organization.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00200"/>
            <a:ext cx="11064240" cy="38100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94360" y="1828800"/>
            <a:ext cx="10881360" cy="685800"/>
          </a:xfrm>
          <a:prstGeom prst="rect">
            <a:avLst/>
          </a:prstGeom>
          <a:solidFill>
            <a:srgbClr val="0713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60" y="1993392"/>
            <a:ext cx="457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0" i="0">
                <a:solidFill>
                  <a:srgbClr val="EEF2FF"/>
                </a:solidFill>
                <a:latin typeface="Calibri"/>
              </a:rPr>
              <a:t>🛠️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17320" y="2011680"/>
            <a:ext cx="97840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EEF2FF"/>
                </a:solidFill>
                <a:latin typeface="Calibri"/>
              </a:rPr>
              <a:t>No-code / low-code agent builder in the Power Platform — deploy in hours, not months</a:t>
            </a:r>
          </a:p>
        </p:txBody>
      </p:sp>
      <p:sp>
        <p:nvSpPr>
          <p:cNvPr id="10" name="Rectangle 9"/>
          <p:cNvSpPr/>
          <p:nvPr/>
        </p:nvSpPr>
        <p:spPr>
          <a:xfrm>
            <a:off x="594360" y="2670048"/>
            <a:ext cx="10881360" cy="685800"/>
          </a:xfrm>
          <a:prstGeom prst="rect">
            <a:avLst/>
          </a:prstGeom>
          <a:solidFill>
            <a:srgbClr val="0713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2960" y="2834640"/>
            <a:ext cx="457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0" i="0">
                <a:solidFill>
                  <a:srgbClr val="EEF2FF"/>
                </a:solidFill>
                <a:latin typeface="Calibri"/>
              </a:rPr>
              <a:t>📚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20" y="2852928"/>
            <a:ext cx="97840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EEF2FF"/>
                </a:solidFill>
                <a:latin typeface="Calibri"/>
              </a:rPr>
              <a:t>Connect to SharePoint libraries as knowledge sources — the agent understands your files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4360" y="3511296"/>
            <a:ext cx="10881360" cy="685800"/>
          </a:xfrm>
          <a:prstGeom prst="rect">
            <a:avLst/>
          </a:prstGeom>
          <a:solidFill>
            <a:srgbClr val="0713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2960" y="3675888"/>
            <a:ext cx="457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0" i="0">
                <a:solidFill>
                  <a:srgbClr val="EEF2FF"/>
                </a:solidFill>
                <a:latin typeface="Calibri"/>
              </a:rPr>
              <a:t>🎯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17320" y="3694176"/>
            <a:ext cx="97840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EEF2FF"/>
                </a:solidFill>
                <a:latin typeface="Calibri"/>
              </a:rPr>
              <a:t>Define custom topics, intents, and responses specific to your business domain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94360" y="4352544"/>
            <a:ext cx="10881360" cy="685800"/>
          </a:xfrm>
          <a:prstGeom prst="rect">
            <a:avLst/>
          </a:prstGeom>
          <a:solidFill>
            <a:srgbClr val="0713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2960" y="4517136"/>
            <a:ext cx="457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0" i="0">
                <a:solidFill>
                  <a:srgbClr val="EEF2FF"/>
                </a:solidFill>
                <a:latin typeface="Calibri"/>
              </a:rPr>
              <a:t>🖥️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17320" y="4535424"/>
            <a:ext cx="97840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EEF2FF"/>
                </a:solidFill>
                <a:latin typeface="Calibri"/>
              </a:rPr>
              <a:t>Embed the agent in SharePoint sites, Microsoft Teams, or any external website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94360" y="5193792"/>
            <a:ext cx="10881360" cy="685800"/>
          </a:xfrm>
          <a:prstGeom prst="rect">
            <a:avLst/>
          </a:prstGeom>
          <a:solidFill>
            <a:srgbClr val="0713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22960" y="5358384"/>
            <a:ext cx="457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0" i="0">
                <a:solidFill>
                  <a:srgbClr val="EEF2FF"/>
                </a:solidFill>
                <a:latin typeface="Calibri"/>
              </a:rPr>
              <a:t>⚡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17320" y="5376672"/>
            <a:ext cx="97840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EEF2FF"/>
                </a:solidFill>
                <a:latin typeface="Calibri"/>
              </a:rPr>
              <a:t>Add Power Automate flows for document actions: approve, route, notify, and more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94360" y="6016752"/>
            <a:ext cx="10881360" cy="502920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94360" y="6044184"/>
            <a:ext cx="10881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Copilot Studio agents understand YOUR documents, YOUR taxonomy, and YOUR workflows.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713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256032"/>
            <a:ext cx="54864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078D4"/>
                </a:solidFill>
                <a:latin typeface="Calibri"/>
              </a:rPr>
              <a:t>HOW TO BUILD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02920"/>
            <a:ext cx="110642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 i="0">
                <a:solidFill>
                  <a:srgbClr val="EEF2FF"/>
                </a:solidFill>
                <a:latin typeface="Calibri Light"/>
              </a:rPr>
              <a:t>How to Build a Custom Document Discovery Agent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188720"/>
            <a:ext cx="11064240" cy="38100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11480" y="3246120"/>
            <a:ext cx="11338560" cy="38100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411480" y="1508760"/>
            <a:ext cx="2011680" cy="2240280"/>
          </a:xfrm>
          <a:prstGeom prst="rect">
            <a:avLst/>
          </a:prstGeom>
          <a:solidFill>
            <a:srgbClr val="0F20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78408" y="2880360"/>
            <a:ext cx="868680" cy="731520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78408" y="2898648"/>
            <a:ext cx="8686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673352"/>
            <a:ext cx="1828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0078D4"/>
                </a:solidFill>
                <a:latin typeface="Calibri"/>
              </a:rPr>
              <a:t>Define
Use Case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" y="2286000"/>
            <a:ext cx="1792224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7BA4CC"/>
                </a:solidFill>
                <a:latin typeface="Calibri"/>
              </a:rPr>
              <a:t>Identify the problem:
HR policies, legal contracts, IT runbooks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51760" y="3931920"/>
            <a:ext cx="2011680" cy="2240280"/>
          </a:xfrm>
          <a:prstGeom prst="rect">
            <a:avLst/>
          </a:prstGeom>
          <a:solidFill>
            <a:srgbClr val="0F20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3218688" y="2880360"/>
            <a:ext cx="868680" cy="731520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218688" y="2898648"/>
            <a:ext cx="8686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43200" y="4096512"/>
            <a:ext cx="1828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0078D4"/>
                </a:solidFill>
                <a:latin typeface="Calibri"/>
              </a:rPr>
              <a:t>Connect
Knowledge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61488" y="4709160"/>
            <a:ext cx="1792224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7BA4CC"/>
                </a:solidFill>
                <a:latin typeface="Calibri"/>
              </a:rPr>
              <a:t>Point Copilot Studio at SharePoint libraries as the agent knowledge base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92040" y="1508760"/>
            <a:ext cx="2011680" cy="2240280"/>
          </a:xfrm>
          <a:prstGeom prst="rect">
            <a:avLst/>
          </a:prstGeom>
          <a:solidFill>
            <a:srgbClr val="0F20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458968" y="2880360"/>
            <a:ext cx="868680" cy="731520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458968" y="2898648"/>
            <a:ext cx="8686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983480" y="1673352"/>
            <a:ext cx="1828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0078D4"/>
                </a:solidFill>
                <a:latin typeface="Calibri"/>
              </a:rPr>
              <a:t>Configure
Topics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01768" y="2286000"/>
            <a:ext cx="1792224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7BA4CC"/>
                </a:solidFill>
                <a:latin typeface="Calibri"/>
              </a:rPr>
              <a:t>Set up Q&amp;A pairs, categories, and smart fallback responses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132320" y="3931920"/>
            <a:ext cx="2011680" cy="2240280"/>
          </a:xfrm>
          <a:prstGeom prst="rect">
            <a:avLst/>
          </a:prstGeom>
          <a:solidFill>
            <a:srgbClr val="0F20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7699248" y="2880360"/>
            <a:ext cx="868680" cy="731520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699248" y="2898648"/>
            <a:ext cx="8686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23760" y="4096512"/>
            <a:ext cx="1828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0078D4"/>
                </a:solidFill>
                <a:latin typeface="Calibri"/>
              </a:rPr>
              <a:t>Add Power
Automate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42048" y="4709160"/>
            <a:ext cx="1792224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7BA4CC"/>
                </a:solidFill>
                <a:latin typeface="Calibri"/>
              </a:rPr>
              <a:t>Enable the agent to approve, route, or notify on document actions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9372600" y="1508760"/>
            <a:ext cx="2011680" cy="2240280"/>
          </a:xfrm>
          <a:prstGeom prst="rect">
            <a:avLst/>
          </a:prstGeom>
          <a:solidFill>
            <a:srgbClr val="0F20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9939528" y="2880360"/>
            <a:ext cx="868680" cy="731520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9939528" y="2898648"/>
            <a:ext cx="8686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464040" y="1673352"/>
            <a:ext cx="1828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0078D4"/>
                </a:solidFill>
                <a:latin typeface="Calibri"/>
              </a:rPr>
              <a:t>Deploy
&amp; Embed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482328" y="2286000"/>
            <a:ext cx="1792224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7BA4CC"/>
                </a:solidFill>
                <a:latin typeface="Calibri"/>
              </a:rPr>
              <a:t>Publish as a SharePoint web part, Teams app, or standalone portal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02A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256032"/>
            <a:ext cx="54864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078D4"/>
                </a:solidFill>
                <a:latin typeface="Calibri"/>
              </a:rPr>
              <a:t>USE CASES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02920"/>
            <a:ext cx="110642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 i="0">
                <a:solidFill>
                  <a:srgbClr val="EEF2FF"/>
                </a:solidFill>
                <a:latin typeface="Calibri Light"/>
              </a:rPr>
              <a:t>Real-World Use Cases Across the Enterprise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97280"/>
            <a:ext cx="11064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7BA4CC"/>
                </a:solidFill>
                <a:latin typeface="Calibri"/>
              </a:rPr>
              <a:t>From HR to Legal — every team benefits from AI-powered document discovery.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00200"/>
            <a:ext cx="11064240" cy="38100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94360" y="1874519"/>
            <a:ext cx="3657600" cy="2011680"/>
          </a:xfrm>
          <a:prstGeom prst="rect">
            <a:avLst/>
          </a:prstGeom>
          <a:solidFill>
            <a:srgbClr val="0713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31520" y="2039111"/>
            <a:ext cx="548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0" i="0">
                <a:solidFill>
                  <a:srgbClr val="EEF2FF"/>
                </a:solidFill>
                <a:latin typeface="Calibri"/>
              </a:rPr>
              <a:t>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103119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078D4"/>
                </a:solidFill>
                <a:latin typeface="Calibri"/>
              </a:rPr>
              <a:t>HR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606039"/>
            <a:ext cx="338328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7BA4CC"/>
                </a:solidFill>
                <a:latin typeface="Calibri"/>
              </a:rPr>
              <a:t>Employees ask 'What's the leave policy?' and get the exact policy section instantly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0" y="1874519"/>
            <a:ext cx="3657600" cy="2011680"/>
          </a:xfrm>
          <a:prstGeom prst="rect">
            <a:avLst/>
          </a:prstGeom>
          <a:solidFill>
            <a:srgbClr val="0713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709160" y="2039111"/>
            <a:ext cx="548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0" i="0">
                <a:solidFill>
                  <a:srgbClr val="EEF2FF"/>
                </a:solidFill>
                <a:latin typeface="Calibri"/>
              </a:rPr>
              <a:t>⚖️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03520" y="2103119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078D4"/>
                </a:solidFill>
                <a:latin typeface="Calibri"/>
              </a:rPr>
              <a:t>Legal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09160" y="2606039"/>
            <a:ext cx="338328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7BA4CC"/>
                </a:solidFill>
                <a:latin typeface="Calibri"/>
              </a:rPr>
              <a:t>Find all contracts expiring this quarter across multiple SharePoint libraries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549640" y="1874519"/>
            <a:ext cx="3657600" cy="2011680"/>
          </a:xfrm>
          <a:prstGeom prst="rect">
            <a:avLst/>
          </a:prstGeom>
          <a:solidFill>
            <a:srgbClr val="0713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686800" y="2039111"/>
            <a:ext cx="548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0" i="0">
                <a:solidFill>
                  <a:srgbClr val="EEF2FF"/>
                </a:solidFill>
                <a:latin typeface="Calibri"/>
              </a:rPr>
              <a:t>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81160" y="2103119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078D4"/>
                </a:solidFill>
                <a:latin typeface="Calibri"/>
              </a:rPr>
              <a:t>Finance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6800" y="2606039"/>
            <a:ext cx="338328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7BA4CC"/>
                </a:solidFill>
                <a:latin typeface="Calibri"/>
              </a:rPr>
              <a:t>Locate the latest budget template for quarterly planning in seconds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94360" y="4142231"/>
            <a:ext cx="3657600" cy="2011680"/>
          </a:xfrm>
          <a:prstGeom prst="rect">
            <a:avLst/>
          </a:prstGeom>
          <a:solidFill>
            <a:srgbClr val="0713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31520" y="4306823"/>
            <a:ext cx="548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0" i="0">
                <a:solidFill>
                  <a:srgbClr val="EEF2FF"/>
                </a:solidFill>
                <a:latin typeface="Calibri"/>
              </a:rPr>
              <a:t>💻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25880" y="4370831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078D4"/>
                </a:solidFill>
                <a:latin typeface="Calibri"/>
              </a:rPr>
              <a:t>IT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520" y="4873751"/>
            <a:ext cx="338328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7BA4CC"/>
                </a:solidFill>
                <a:latin typeface="Calibri"/>
              </a:rPr>
              <a:t>Search runbooks and SOPs by symptom description rather than exact filename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0" y="4142231"/>
            <a:ext cx="3657600" cy="2011680"/>
          </a:xfrm>
          <a:prstGeom prst="rect">
            <a:avLst/>
          </a:prstGeom>
          <a:solidFill>
            <a:srgbClr val="0713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709160" y="4306823"/>
            <a:ext cx="548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0" i="0">
                <a:solidFill>
                  <a:srgbClr val="EEF2FF"/>
                </a:solidFill>
                <a:latin typeface="Calibri"/>
              </a:rPr>
              <a:t>📊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303520" y="4370831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078D4"/>
                </a:solidFill>
                <a:latin typeface="Calibri"/>
              </a:rPr>
              <a:t>Project Mgmt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709160" y="4873751"/>
            <a:ext cx="338328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7BA4CC"/>
                </a:solidFill>
                <a:latin typeface="Calibri"/>
              </a:rPr>
              <a:t>Surface all documents related to a specific client or project code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549640" y="4142231"/>
            <a:ext cx="3657600" cy="2011680"/>
          </a:xfrm>
          <a:prstGeom prst="rect">
            <a:avLst/>
          </a:prstGeom>
          <a:solidFill>
            <a:srgbClr val="0713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686800" y="4306823"/>
            <a:ext cx="548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0" i="0">
                <a:solidFill>
                  <a:srgbClr val="EEF2FF"/>
                </a:solidFill>
                <a:latin typeface="Calibri"/>
              </a:rPr>
              <a:t>✅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281160" y="4370831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078D4"/>
                </a:solidFill>
                <a:latin typeface="Calibri"/>
              </a:rPr>
              <a:t>Compliance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686800" y="4873751"/>
            <a:ext cx="338328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7BA4CC"/>
                </a:solidFill>
                <a:latin typeface="Calibri"/>
              </a:rPr>
              <a:t>Identify documents missing required retention labels automatically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713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256032"/>
            <a:ext cx="54864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078D4"/>
                </a:solidFill>
                <a:latin typeface="Calibri"/>
              </a:rPr>
              <a:t>ARCHITECTURE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02920"/>
            <a:ext cx="110642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 i="0">
                <a:solidFill>
                  <a:srgbClr val="EEF2FF"/>
                </a:solidFill>
                <a:latin typeface="Calibri Light"/>
              </a:rPr>
              <a:t>The Complete Copilot + SharePoint Architecture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188720"/>
            <a:ext cx="11064240" cy="38100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11480" y="2834640"/>
            <a:ext cx="11338560" cy="25400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411480" y="1600200"/>
            <a:ext cx="2011680" cy="2377440"/>
          </a:xfrm>
          <a:prstGeom prst="rect">
            <a:avLst/>
          </a:prstGeom>
          <a:solidFill>
            <a:srgbClr val="0F20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48640" y="1709928"/>
            <a:ext cx="1737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0" i="0">
                <a:solidFill>
                  <a:srgbClr val="EEF2FF"/>
                </a:solidFill>
                <a:latin typeface="Calibri"/>
              </a:rPr>
              <a:t>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2221992"/>
            <a:ext cx="1828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0078D4"/>
                </a:solidFill>
                <a:latin typeface="Calibri"/>
              </a:rPr>
              <a:t>SharePoint
Libraries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971800"/>
            <a:ext cx="1828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7BA4CC"/>
                </a:solidFill>
                <a:latin typeface="Calibri"/>
              </a:rPr>
              <a:t>Documents stored with metadata in structured libraries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423160" y="2606040"/>
            <a:ext cx="228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0078D4"/>
                </a:solidFill>
                <a:latin typeface="Calibri"/>
              </a:rPr>
              <a:t>→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51760" y="1600200"/>
            <a:ext cx="2011680" cy="2377440"/>
          </a:xfrm>
          <a:prstGeom prst="rect">
            <a:avLst/>
          </a:prstGeom>
          <a:solidFill>
            <a:srgbClr val="0F20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2788920" y="1709928"/>
            <a:ext cx="1737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0" i="0">
                <a:solidFill>
                  <a:srgbClr val="EEF2FF"/>
                </a:solidFill>
                <a:latin typeface="Calibri"/>
              </a:rPr>
              <a:t>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43200" y="2221992"/>
            <a:ext cx="1828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0078D4"/>
                </a:solidFill>
                <a:latin typeface="Calibri"/>
              </a:rPr>
              <a:t>Microsoft
Search Index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43200" y="2971800"/>
            <a:ext cx="1828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7BA4CC"/>
                </a:solidFill>
                <a:latin typeface="Calibri"/>
              </a:rPr>
              <a:t>AI indexes all content semantically at scale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63440" y="2606040"/>
            <a:ext cx="228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0078D4"/>
                </a:solidFill>
                <a:latin typeface="Calibri"/>
              </a:rPr>
              <a:t>→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92040" y="1600200"/>
            <a:ext cx="2011680" cy="2377440"/>
          </a:xfrm>
          <a:prstGeom prst="rect">
            <a:avLst/>
          </a:prstGeom>
          <a:solidFill>
            <a:srgbClr val="0F20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029200" y="1709928"/>
            <a:ext cx="1737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0" i="0">
                <a:solidFill>
                  <a:srgbClr val="EEF2FF"/>
                </a:solidFill>
                <a:latin typeface="Calibri"/>
              </a:rPr>
              <a:t>🤖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83480" y="2221992"/>
            <a:ext cx="1828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0078D4"/>
                </a:solidFill>
                <a:latin typeface="Calibri"/>
              </a:rPr>
              <a:t>Microsoft 365
Copilot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983480" y="2971800"/>
            <a:ext cx="1828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7BA4CC"/>
                </a:solidFill>
                <a:latin typeface="Calibri"/>
              </a:rPr>
              <a:t>Built-in AI assists users inline across all M365 apps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03720" y="2606040"/>
            <a:ext cx="228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0078D4"/>
                </a:solidFill>
                <a:latin typeface="Calibri"/>
              </a:rPr>
              <a:t>→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132320" y="1600200"/>
            <a:ext cx="2011680" cy="2377440"/>
          </a:xfrm>
          <a:prstGeom prst="rect">
            <a:avLst/>
          </a:prstGeom>
          <a:solidFill>
            <a:srgbClr val="0F20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269480" y="1709928"/>
            <a:ext cx="1737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0" i="0">
                <a:solidFill>
                  <a:srgbClr val="EEF2FF"/>
                </a:solidFill>
                <a:latin typeface="Calibri"/>
              </a:rPr>
              <a:t>🛠️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223760" y="2221992"/>
            <a:ext cx="1828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0078D4"/>
                </a:solidFill>
                <a:latin typeface="Calibri"/>
              </a:rPr>
              <a:t>Copilot Studio
Agent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23760" y="2971800"/>
            <a:ext cx="1828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7BA4CC"/>
                </a:solidFill>
                <a:latin typeface="Calibri"/>
              </a:rPr>
              <a:t>Custom agent surfaces targeted docs via natural language chat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4000" y="2606040"/>
            <a:ext cx="228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0078D4"/>
                </a:solidFill>
                <a:latin typeface="Calibri"/>
              </a:rPr>
              <a:t>→</a:t>
            </a:r>
          </a:p>
        </p:txBody>
      </p:sp>
      <p:sp>
        <p:nvSpPr>
          <p:cNvPr id="27" name="Rectangle 26"/>
          <p:cNvSpPr/>
          <p:nvPr/>
        </p:nvSpPr>
        <p:spPr>
          <a:xfrm>
            <a:off x="9372600" y="1600200"/>
            <a:ext cx="2011680" cy="2377440"/>
          </a:xfrm>
          <a:prstGeom prst="rect">
            <a:avLst/>
          </a:prstGeom>
          <a:solidFill>
            <a:srgbClr val="0F20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509760" y="1709928"/>
            <a:ext cx="1737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0" i="0">
                <a:solidFill>
                  <a:srgbClr val="EEF2FF"/>
                </a:solidFill>
                <a:latin typeface="Calibri"/>
              </a:rPr>
              <a:t>👤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464040" y="2221992"/>
            <a:ext cx="1828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0078D4"/>
                </a:solidFill>
                <a:latin typeface="Calibri"/>
              </a:rPr>
              <a:t>End User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464040" y="2971800"/>
            <a:ext cx="1828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7BA4CC"/>
                </a:solidFill>
                <a:latin typeface="Calibri"/>
              </a:rPr>
              <a:t>Finds exactly what they need in seconds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94360" y="4251960"/>
            <a:ext cx="3383280" cy="548640"/>
          </a:xfrm>
          <a:prstGeom prst="rect">
            <a:avLst/>
          </a:prstGeom>
          <a:solidFill>
            <a:srgbClr val="0F20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704088" y="4297680"/>
            <a:ext cx="3163824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7BA4CC"/>
                </a:solidFill>
                <a:latin typeface="Calibri"/>
              </a:rPr>
              <a:t>⚙️  Microsoft Syntex  —  Metadata &amp; content AI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270248" y="4251960"/>
            <a:ext cx="3383280" cy="548640"/>
          </a:xfrm>
          <a:prstGeom prst="rect">
            <a:avLst/>
          </a:prstGeom>
          <a:solidFill>
            <a:srgbClr val="0F20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4379976" y="4297680"/>
            <a:ext cx="3163824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7BA4CC"/>
                </a:solidFill>
                <a:latin typeface="Calibri"/>
              </a:rPr>
              <a:t>⚙️  Azure OpenAI  —  Language model engine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946136" y="4251960"/>
            <a:ext cx="3383280" cy="548640"/>
          </a:xfrm>
          <a:prstGeom prst="rect">
            <a:avLst/>
          </a:prstGeom>
          <a:solidFill>
            <a:srgbClr val="0F20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8055864" y="4297680"/>
            <a:ext cx="3163824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7BA4CC"/>
                </a:solidFill>
                <a:latin typeface="Calibri"/>
              </a:rPr>
              <a:t>⚙️  Power Automate  —  Workflow automation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713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256032"/>
            <a:ext cx="54864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078D4"/>
                </a:solidFill>
                <a:latin typeface="Calibri"/>
              </a:rPr>
              <a:t>KEY TAKEAWAYS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02920"/>
            <a:ext cx="110642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 i="0">
                <a:solidFill>
                  <a:srgbClr val="EEF2FF"/>
                </a:solidFill>
                <a:latin typeface="Calibri Light"/>
              </a:rPr>
              <a:t>Key Takeaways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234440"/>
            <a:ext cx="11064240" cy="38100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94360" y="1527048"/>
            <a:ext cx="54864" cy="640080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95528" y="1481328"/>
            <a:ext cx="105156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078D4"/>
                </a:solidFill>
                <a:latin typeface="Calibri"/>
              </a:rPr>
              <a:t>Copilot is already in SharePoint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528" y="1865376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7BA4CC"/>
                </a:solidFill>
                <a:latin typeface="Calibri"/>
              </a:rPr>
              <a:t>Built-in summarization, Q&amp;A, and page generation are available now in M365 — no custom dev needed.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94360" y="2441448"/>
            <a:ext cx="54864" cy="640080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95528" y="2395728"/>
            <a:ext cx="105156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078D4"/>
                </a:solidFill>
                <a:latin typeface="Calibri"/>
              </a:rPr>
              <a:t>AI Search understands meaning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8" y="2779776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7BA4CC"/>
                </a:solidFill>
                <a:latin typeface="Calibri"/>
              </a:rPr>
              <a:t>Semantic search surfaces the right document even without exact keywords or perfect file names.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4360" y="3355848"/>
            <a:ext cx="54864" cy="640080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95528" y="3310128"/>
            <a:ext cx="105156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078D4"/>
                </a:solidFill>
                <a:latin typeface="Calibri"/>
              </a:rPr>
              <a:t>Metadata drives discoverability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5528" y="3694176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7BA4CC"/>
                </a:solidFill>
                <a:latin typeface="Calibri"/>
              </a:rPr>
              <a:t>Microsoft Syntex auto-tags documents so Copilot can find and surface them accurately at scale.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94360" y="4270248"/>
            <a:ext cx="54864" cy="640080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95528" y="4224528"/>
            <a:ext cx="105156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078D4"/>
                </a:solidFill>
                <a:latin typeface="Calibri"/>
              </a:rPr>
              <a:t>Copilot Studio unlocks custom experiences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8" y="4608576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7BA4CC"/>
                </a:solidFill>
                <a:latin typeface="Calibri"/>
              </a:rPr>
              <a:t>Build a tailored document agent for any team without writing a single line of code.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94360" y="5184648"/>
            <a:ext cx="54864" cy="640080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95528" y="5138928"/>
            <a:ext cx="105156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078D4"/>
                </a:solidFill>
                <a:latin typeface="Calibri"/>
              </a:rPr>
              <a:t>The ROI is measurable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8" y="5522976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7BA4CC"/>
                </a:solidFill>
                <a:latin typeface="Calibri"/>
              </a:rPr>
              <a:t>Reduce search time, eliminate duplication, and improve compliance — at enterprise scale.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94360" y="6080760"/>
            <a:ext cx="10972800" cy="502920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94360" y="6108192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Ready to build your custom Copilot document agent? Start with a SharePoint library pilot today.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994</Words>
  <Application>Microsoft Macintosh PowerPoint</Application>
  <PresentationFormat>Custom</PresentationFormat>
  <Paragraphs>183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Anne-Marie Fiore, Ed.D.</cp:lastModifiedBy>
  <cp:revision>1</cp:revision>
  <dcterms:created xsi:type="dcterms:W3CDTF">2013-01-27T09:14:16Z</dcterms:created>
  <dcterms:modified xsi:type="dcterms:W3CDTF">2026-06-17T15:22:18Z</dcterms:modified>
  <cp:category/>
</cp:coreProperties>
</file>